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79" r:id="rId1"/>
  </p:sldMasterIdLst>
  <p:sldIdLst>
    <p:sldId id="256" r:id="rId2"/>
    <p:sldId id="272" r:id="rId3"/>
    <p:sldId id="257" r:id="rId4"/>
    <p:sldId id="258" r:id="rId5"/>
    <p:sldId id="259" r:id="rId6"/>
    <p:sldId id="261" r:id="rId7"/>
    <p:sldId id="260" r:id="rId8"/>
    <p:sldId id="262" r:id="rId9"/>
    <p:sldId id="273" r:id="rId10"/>
    <p:sldId id="263" r:id="rId11"/>
    <p:sldId id="274" r:id="rId12"/>
    <p:sldId id="264" r:id="rId13"/>
    <p:sldId id="265" r:id="rId14"/>
    <p:sldId id="266" r:id="rId15"/>
    <p:sldId id="267" r:id="rId16"/>
    <p:sldId id="268" r:id="rId17"/>
    <p:sldId id="275" r:id="rId18"/>
    <p:sldId id="271" r:id="rId19"/>
    <p:sldId id="276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FFFF"/>
    <a:srgbClr val="FFFF99"/>
    <a:srgbClr val="9966FF"/>
    <a:srgbClr val="F8DEF1"/>
    <a:srgbClr val="F7DFF6"/>
    <a:srgbClr val="8C4787"/>
    <a:srgbClr val="FFFF00"/>
    <a:srgbClr val="FF00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3506" autoAdjust="0"/>
  </p:normalViewPr>
  <p:slideViewPr>
    <p:cSldViewPr snapToGrid="0">
      <p:cViewPr varScale="1">
        <p:scale>
          <a:sx n="103" d="100"/>
          <a:sy n="103" d="100"/>
        </p:scale>
        <p:origin x="192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195D5-D59A-4775-A562-A8FA2A7CB70B}" type="datetimeFigureOut">
              <a:rPr lang="en-US" smtClean="0"/>
              <a:t>2/20/21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1E70-F2CE-4365-916E-B8FB86D7699D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64372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195D5-D59A-4775-A562-A8FA2A7CB70B}" type="datetimeFigureOut">
              <a:rPr lang="en-US" smtClean="0"/>
              <a:t>2/20/21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1E70-F2CE-4365-916E-B8FB86D76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299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195D5-D59A-4775-A562-A8FA2A7CB70B}" type="datetimeFigureOut">
              <a:rPr lang="en-US" smtClean="0"/>
              <a:t>2/20/21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1E70-F2CE-4365-916E-B8FB86D76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183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195D5-D59A-4775-A562-A8FA2A7CB70B}" type="datetimeFigureOut">
              <a:rPr lang="en-US" smtClean="0"/>
              <a:t>2/20/21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1E70-F2CE-4365-916E-B8FB86D7699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09804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195D5-D59A-4775-A562-A8FA2A7CB70B}" type="datetimeFigureOut">
              <a:rPr lang="en-US" smtClean="0"/>
              <a:t>2/20/21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1E70-F2CE-4365-916E-B8FB86D76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02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195D5-D59A-4775-A562-A8FA2A7CB70B}" type="datetimeFigureOut">
              <a:rPr lang="en-US" smtClean="0"/>
              <a:t>2/20/21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1E70-F2CE-4365-916E-B8FB86D7699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97931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195D5-D59A-4775-A562-A8FA2A7CB70B}" type="datetimeFigureOut">
              <a:rPr lang="en-US" smtClean="0"/>
              <a:t>2/20/21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1E70-F2CE-4365-916E-B8FB86D76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459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195D5-D59A-4775-A562-A8FA2A7CB70B}" type="datetimeFigureOut">
              <a:rPr lang="en-US" smtClean="0"/>
              <a:t>2/20/21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1E70-F2CE-4365-916E-B8FB86D76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860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195D5-D59A-4775-A562-A8FA2A7CB70B}" type="datetimeFigureOut">
              <a:rPr lang="en-US" smtClean="0"/>
              <a:t>2/20/21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1E70-F2CE-4365-916E-B8FB86D76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351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195D5-D59A-4775-A562-A8FA2A7CB70B}" type="datetimeFigureOut">
              <a:rPr lang="en-US" smtClean="0"/>
              <a:t>2/20/21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1E70-F2CE-4365-916E-B8FB86D76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7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195D5-D59A-4775-A562-A8FA2A7CB70B}" type="datetimeFigureOut">
              <a:rPr lang="en-US" smtClean="0"/>
              <a:t>2/20/21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1E70-F2CE-4365-916E-B8FB86D76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916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195D5-D59A-4775-A562-A8FA2A7CB70B}" type="datetimeFigureOut">
              <a:rPr lang="en-US" smtClean="0"/>
              <a:t>2/20/21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1E70-F2CE-4365-916E-B8FB86D76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0932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195D5-D59A-4775-A562-A8FA2A7CB70B}" type="datetimeFigureOut">
              <a:rPr lang="en-US" smtClean="0"/>
              <a:t>2/20/21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1E70-F2CE-4365-916E-B8FB86D76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711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195D5-D59A-4775-A562-A8FA2A7CB70B}" type="datetimeFigureOut">
              <a:rPr lang="en-US" smtClean="0"/>
              <a:t>2/20/21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1E70-F2CE-4365-916E-B8FB86D76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86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195D5-D59A-4775-A562-A8FA2A7CB70B}" type="datetimeFigureOut">
              <a:rPr lang="en-US" smtClean="0"/>
              <a:t>2/20/21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1E70-F2CE-4365-916E-B8FB86D76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0122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195D5-D59A-4775-A562-A8FA2A7CB70B}" type="datetimeFigureOut">
              <a:rPr lang="en-US" smtClean="0"/>
              <a:t>2/20/21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1E70-F2CE-4365-916E-B8FB86D76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3711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195D5-D59A-4775-A562-A8FA2A7CB70B}" type="datetimeFigureOut">
              <a:rPr lang="en-US" smtClean="0"/>
              <a:t>2/20/21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21E70-F2CE-4365-916E-B8FB86D76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402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A0195D5-D59A-4775-A562-A8FA2A7CB70B}" type="datetimeFigureOut">
              <a:rPr lang="en-US" smtClean="0"/>
              <a:t>2/20/21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6A21E70-F2CE-4365-916E-B8FB86D769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6566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80" r:id="rId1"/>
    <p:sldLayoutId id="2147484581" r:id="rId2"/>
    <p:sldLayoutId id="2147484582" r:id="rId3"/>
    <p:sldLayoutId id="2147484583" r:id="rId4"/>
    <p:sldLayoutId id="2147484584" r:id="rId5"/>
    <p:sldLayoutId id="2147484585" r:id="rId6"/>
    <p:sldLayoutId id="2147484586" r:id="rId7"/>
    <p:sldLayoutId id="2147484587" r:id="rId8"/>
    <p:sldLayoutId id="2147484588" r:id="rId9"/>
    <p:sldLayoutId id="2147484589" r:id="rId10"/>
    <p:sldLayoutId id="2147484590" r:id="rId11"/>
    <p:sldLayoutId id="2147484591" r:id="rId12"/>
    <p:sldLayoutId id="2147484592" r:id="rId13"/>
    <p:sldLayoutId id="2147484593" r:id="rId14"/>
    <p:sldLayoutId id="2147484594" r:id="rId15"/>
    <p:sldLayoutId id="2147484595" r:id="rId16"/>
    <p:sldLayoutId id="214748459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FDBDFEE-30AB-4D8B-86D4-0D8522E51633}"/>
              </a:ext>
            </a:extLst>
          </p:cNvPr>
          <p:cNvSpPr txBox="1"/>
          <p:nvPr/>
        </p:nvSpPr>
        <p:spPr>
          <a:xfrm>
            <a:off x="3159554" y="441920"/>
            <a:ext cx="5872891" cy="26966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Miss Gloria’s Science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170A0E-1393-44A1-A4D2-532E6F7FA1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chemeClr val="accent3">
                    <a:lumMod val="75000"/>
                  </a:schemeClr>
                </a:solidFill>
              </a:rPr>
              <a:t>Mid-May 2020</a:t>
            </a:r>
          </a:p>
        </p:txBody>
      </p:sp>
    </p:spTree>
    <p:extLst>
      <p:ext uri="{BB962C8B-B14F-4D97-AF65-F5344CB8AC3E}">
        <p14:creationId xmlns:p14="http://schemas.microsoft.com/office/powerpoint/2010/main" val="322515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94D49AA-9F37-44B9-96E0-04EDD3198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C040A25-E89D-4C07-8F3A-4488FDC80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AFBD161-57CB-4CF9-B3BD-FE3C2B699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76076F8-5E8C-402A-A299-C0F6ED7E57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5EB3E53-5C09-47B5-AFA2-9195087E0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8122EBFF-C2BD-4A58-984E-452493EDA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D268B8-9B98-46DF-871E-00C08CD1E47D}"/>
              </a:ext>
            </a:extLst>
          </p:cNvPr>
          <p:cNvSpPr txBox="1"/>
          <p:nvPr/>
        </p:nvSpPr>
        <p:spPr>
          <a:xfrm>
            <a:off x="7532710" y="628617"/>
            <a:ext cx="3971902" cy="30289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800" cap="all" dirty="0">
                <a:ln w="3175" cmpd="sng">
                  <a:noFill/>
                </a:ln>
                <a:solidFill>
                  <a:schemeClr val="bg1"/>
                </a:solidFill>
                <a:latin typeface="+mj-lt"/>
                <a:ea typeface="+mj-ea"/>
                <a:cs typeface="+mj-cs"/>
              </a:rPr>
              <a:t>A TADPOLE</a:t>
            </a:r>
          </a:p>
        </p:txBody>
      </p:sp>
      <p:sp>
        <p:nvSpPr>
          <p:cNvPr id="37" name="Snip Diagonal Corner Rectangle 6">
            <a:extLst>
              <a:ext uri="{FF2B5EF4-FFF2-40B4-BE49-F238E27FC236}">
                <a16:creationId xmlns:a16="http://schemas.microsoft.com/office/drawing/2014/main" id="{197F1B16-5747-47B5-B3FF-6691B1BEF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418778" cy="5286838"/>
          </a:xfrm>
          <a:prstGeom prst="snip2DiagRect">
            <a:avLst>
              <a:gd name="adj1" fmla="val 10973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grass, pink, frisbee, outdoor&#10;&#10;Description automatically generated">
            <a:extLst>
              <a:ext uri="{FF2B5EF4-FFF2-40B4-BE49-F238E27FC236}">
                <a16:creationId xmlns:a16="http://schemas.microsoft.com/office/drawing/2014/main" id="{EF6C8527-9EBA-44FC-8B74-C179D92D10D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101217" y="1220227"/>
            <a:ext cx="5450437" cy="4087827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39AF2E38-17AB-4826-85E9-A8F727F67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420580A-9A34-4EA1-B3AE-543720D126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82012754-5EEE-4A79-BB60-5F4581E6EB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FE4574A-4294-4A29-BB7F-E64584CEDF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4B178FB-D872-4445-9A9D-88A66E07F9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F37C0FB-AFA7-4F60-BA74-FAC5714BC4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80261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Straight Connector 21">
            <a:extLst>
              <a:ext uri="{FF2B5EF4-FFF2-40B4-BE49-F238E27FC236}">
                <a16:creationId xmlns:a16="http://schemas.microsoft.com/office/drawing/2014/main" id="{F9C6EDEF-A3BB-407B-9CDF-A7E5E5AE6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23">
            <a:extLst>
              <a:ext uri="{FF2B5EF4-FFF2-40B4-BE49-F238E27FC236}">
                <a16:creationId xmlns:a16="http://schemas.microsoft.com/office/drawing/2014/main" id="{11AE95B9-B8B1-4D2E-827E-AE702FB67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25">
            <a:extLst>
              <a:ext uri="{FF2B5EF4-FFF2-40B4-BE49-F238E27FC236}">
                <a16:creationId xmlns:a16="http://schemas.microsoft.com/office/drawing/2014/main" id="{9B96C491-9D12-4A1F-87C1-4087035C52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27">
            <a:extLst>
              <a:ext uri="{FF2B5EF4-FFF2-40B4-BE49-F238E27FC236}">
                <a16:creationId xmlns:a16="http://schemas.microsoft.com/office/drawing/2014/main" id="{1FFE5C4A-1546-4452-A19D-2A989D4BC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29">
            <a:extLst>
              <a:ext uri="{FF2B5EF4-FFF2-40B4-BE49-F238E27FC236}">
                <a16:creationId xmlns:a16="http://schemas.microsoft.com/office/drawing/2014/main" id="{B148CBA6-F6FA-4167-BD0D-40D35561B2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48" name="Rectangle 31">
            <a:extLst>
              <a:ext uri="{FF2B5EF4-FFF2-40B4-BE49-F238E27FC236}">
                <a16:creationId xmlns:a16="http://schemas.microsoft.com/office/drawing/2014/main" id="{61B48A95-8663-4CA4-992C-F58A42AA05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38E61A-ED6C-463F-8590-F9695A650153}"/>
              </a:ext>
            </a:extLst>
          </p:cNvPr>
          <p:cNvSpPr txBox="1"/>
          <p:nvPr/>
        </p:nvSpPr>
        <p:spPr>
          <a:xfrm>
            <a:off x="434934" y="3965128"/>
            <a:ext cx="9552558" cy="1443483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cap="all" dirty="0">
                <a:ln w="3175" cmpd="sng">
                  <a:noFill/>
                </a:ln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Tadpoles are born with gills, like fish, so they can breathe under water. As they grow they lose their gills and develop lungs.</a:t>
            </a:r>
          </a:p>
        </p:txBody>
      </p:sp>
      <p:pic>
        <p:nvPicPr>
          <p:cNvPr id="2" name="Picture 1" descr="A close up of a frog&#10;&#10;Description automatically generated">
            <a:extLst>
              <a:ext uri="{FF2B5EF4-FFF2-40B4-BE49-F238E27FC236}">
                <a16:creationId xmlns:a16="http://schemas.microsoft.com/office/drawing/2014/main" id="{C032AF1F-F50A-4BD3-8DE8-CBBCBDFAA7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684211" y="804672"/>
            <a:ext cx="7543799" cy="2917756"/>
          </a:xfrm>
          <a:custGeom>
            <a:avLst/>
            <a:gdLst/>
            <a:ahLst/>
            <a:cxnLst/>
            <a:rect l="l" t="t" r="r" b="b"/>
            <a:pathLst>
              <a:path w="7543799" h="2917756">
                <a:moveTo>
                  <a:pt x="325906" y="0"/>
                </a:moveTo>
                <a:lnTo>
                  <a:pt x="7543799" y="0"/>
                </a:lnTo>
                <a:lnTo>
                  <a:pt x="7543799" y="2601638"/>
                </a:lnTo>
                <a:lnTo>
                  <a:pt x="7227681" y="2917756"/>
                </a:lnTo>
                <a:lnTo>
                  <a:pt x="0" y="2917756"/>
                </a:lnTo>
                <a:lnTo>
                  <a:pt x="0" y="325906"/>
                </a:lnTo>
                <a:close/>
              </a:path>
            </a:pathLst>
          </a:custGeom>
          <a:ln w="15875"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grpSp>
        <p:nvGrpSpPr>
          <p:cNvPr id="49" name="Group 33">
            <a:extLst>
              <a:ext uri="{FF2B5EF4-FFF2-40B4-BE49-F238E27FC236}">
                <a16:creationId xmlns:a16="http://schemas.microsoft.com/office/drawing/2014/main" id="{E6E0C3BC-C44D-4A75-BE5D-62D4D56C6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EF6710F-FD9B-45EB-BAE0-B2B658546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35">
              <a:extLst>
                <a:ext uri="{FF2B5EF4-FFF2-40B4-BE49-F238E27FC236}">
                  <a16:creationId xmlns:a16="http://schemas.microsoft.com/office/drawing/2014/main" id="{D6696DB5-E1AA-4EB1-8C13-2ED932E9E6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04A7101-7D4C-46B7-9564-CED8F7AF98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B8DE670-4F41-4319-9BA4-665B298AD7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1637FCA-2CC5-44CE-883F-CF26C799A1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743D37B-F3DB-4F31-98C0-459EAD644E7A}"/>
              </a:ext>
            </a:extLst>
          </p:cNvPr>
          <p:cNvSpPr txBox="1"/>
          <p:nvPr/>
        </p:nvSpPr>
        <p:spPr>
          <a:xfrm>
            <a:off x="3086140" y="5793256"/>
            <a:ext cx="6209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( I took the tadpole out of the bucket)</a:t>
            </a:r>
          </a:p>
        </p:txBody>
      </p:sp>
    </p:spTree>
    <p:extLst>
      <p:ext uri="{BB962C8B-B14F-4D97-AF65-F5344CB8AC3E}">
        <p14:creationId xmlns:p14="http://schemas.microsoft.com/office/powerpoint/2010/main" val="3824168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moke coming from it&#10;&#10;Description automatically generated">
            <a:extLst>
              <a:ext uri="{FF2B5EF4-FFF2-40B4-BE49-F238E27FC236}">
                <a16:creationId xmlns:a16="http://schemas.microsoft.com/office/drawing/2014/main" id="{1FC6AFDE-3322-4A4F-BA22-2F8CFA30D0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434"/>
          <a:stretch/>
        </p:blipFill>
        <p:spPr>
          <a:xfrm rot="5400000">
            <a:off x="95250" y="-76200"/>
            <a:ext cx="6858000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C06859-0630-4E71-A68D-9B38B9A40F96}"/>
              </a:ext>
            </a:extLst>
          </p:cNvPr>
          <p:cNvSpPr txBox="1"/>
          <p:nvPr/>
        </p:nvSpPr>
        <p:spPr>
          <a:xfrm flipH="1">
            <a:off x="6509982" y="1132765"/>
            <a:ext cx="4488206" cy="584775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Guess what this is…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D78FC2-3D26-4BA2-AD04-020A07A3A162}"/>
              </a:ext>
            </a:extLst>
          </p:cNvPr>
          <p:cNvSpPr txBox="1"/>
          <p:nvPr/>
        </p:nvSpPr>
        <p:spPr>
          <a:xfrm>
            <a:off x="6763319" y="2495550"/>
            <a:ext cx="3134191" cy="2092881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lphaUcPeriod"/>
            </a:pPr>
            <a:endParaRPr lang="en-US" dirty="0"/>
          </a:p>
          <a:p>
            <a:pPr marL="342900" indent="-342900">
              <a:buFont typeface="+mj-lt"/>
              <a:buAutoNum type="alphaUcPeriod"/>
            </a:pPr>
            <a:r>
              <a:rPr lang="en-US" sz="2800" dirty="0"/>
              <a:t>A rare butterfly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2800" dirty="0"/>
              <a:t>A dragonfly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2800" dirty="0"/>
              <a:t>A drone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2800" dirty="0"/>
              <a:t>A boomerang</a:t>
            </a:r>
          </a:p>
        </p:txBody>
      </p:sp>
    </p:spTree>
    <p:extLst>
      <p:ext uri="{BB962C8B-B14F-4D97-AF65-F5344CB8AC3E}">
        <p14:creationId xmlns:p14="http://schemas.microsoft.com/office/powerpoint/2010/main" val="1429089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2D8CD66-6E34-4232-868C-F61EC84AF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A1EDB24-D25E-4498-9742-07355DA2B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E5C3020-0F81-4919-9D1F-B6ED9A835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3ECD783-8E88-4D10-99BD-C579F0CA2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9EDE005-2618-4634-B693-DAB7F60138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4252634-CD2F-416D-80D4-1C184472B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3F8250A-B5BC-48E8-9E34-320C6AB61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nip Diagonal Corner Rectangle 24">
            <a:extLst>
              <a:ext uri="{FF2B5EF4-FFF2-40B4-BE49-F238E27FC236}">
                <a16:creationId xmlns:a16="http://schemas.microsoft.com/office/drawing/2014/main" id="{A2829537-8D6E-4F27-8454-8F19BEA8C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229" y="620722"/>
            <a:ext cx="10935543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0F2DBB-BD01-4334-8B2E-E44870A843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786" y="754367"/>
            <a:ext cx="10607040" cy="4956048"/>
          </a:xfrm>
          <a:custGeom>
            <a:avLst/>
            <a:gdLst/>
            <a:ahLst/>
            <a:cxnLst/>
            <a:rect l="l" t="t" r="r" b="b"/>
            <a:pathLst>
              <a:path w="10607040" h="4956048">
                <a:moveTo>
                  <a:pt x="497480" y="0"/>
                </a:moveTo>
                <a:lnTo>
                  <a:pt x="10607040" y="0"/>
                </a:lnTo>
                <a:lnTo>
                  <a:pt x="10607040" y="4485407"/>
                </a:lnTo>
                <a:lnTo>
                  <a:pt x="10131692" y="4956048"/>
                </a:lnTo>
                <a:lnTo>
                  <a:pt x="0" y="4956048"/>
                </a:lnTo>
                <a:lnTo>
                  <a:pt x="0" y="492554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8064A4-12B1-4EDD-BD17-56BF15006424}"/>
              </a:ext>
            </a:extLst>
          </p:cNvPr>
          <p:cNvSpPr txBox="1"/>
          <p:nvPr/>
        </p:nvSpPr>
        <p:spPr>
          <a:xfrm>
            <a:off x="1721389" y="1147584"/>
            <a:ext cx="1349358" cy="400110"/>
          </a:xfrm>
          <a:prstGeom prst="rect">
            <a:avLst/>
          </a:prstGeom>
          <a:solidFill>
            <a:schemeClr val="tx1">
              <a:lumMod val="95000"/>
            </a:schemeClr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A drone</a:t>
            </a:r>
          </a:p>
        </p:txBody>
      </p:sp>
    </p:spTree>
    <p:extLst>
      <p:ext uri="{BB962C8B-B14F-4D97-AF65-F5344CB8AC3E}">
        <p14:creationId xmlns:p14="http://schemas.microsoft.com/office/powerpoint/2010/main" val="3763465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671BA60-5221-4F3C-B293-430C17DE0B9C}"/>
              </a:ext>
            </a:extLst>
          </p:cNvPr>
          <p:cNvSpPr txBox="1"/>
          <p:nvPr/>
        </p:nvSpPr>
        <p:spPr>
          <a:xfrm>
            <a:off x="3267456" y="1682190"/>
            <a:ext cx="2732859" cy="732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774F1E-3799-40D4-895B-C7F9D6EC3CDF}"/>
              </a:ext>
            </a:extLst>
          </p:cNvPr>
          <p:cNvSpPr txBox="1"/>
          <p:nvPr/>
        </p:nvSpPr>
        <p:spPr>
          <a:xfrm>
            <a:off x="177420" y="504965"/>
            <a:ext cx="7566785" cy="5894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FF"/>
                </a:solidFill>
              </a:rPr>
              <a:t>The first country to build drones was Israel</a:t>
            </a:r>
          </a:p>
          <a:p>
            <a:endParaRPr lang="en-US" sz="2000" b="1" dirty="0">
              <a:solidFill>
                <a:srgbClr val="FFFFFF"/>
              </a:solidFill>
            </a:endParaRPr>
          </a:p>
          <a:p>
            <a:r>
              <a:rPr lang="en-US" sz="2000" b="1" dirty="0">
                <a:solidFill>
                  <a:srgbClr val="FFFFFF"/>
                </a:solidFill>
              </a:rPr>
              <a:t>In remote areas drones are used to deliver life saving medical equipment and medicines</a:t>
            </a:r>
          </a:p>
          <a:p>
            <a:endParaRPr lang="en-US" sz="2000" b="1" dirty="0">
              <a:solidFill>
                <a:srgbClr val="FFFFFF"/>
              </a:solidFill>
            </a:endParaRPr>
          </a:p>
          <a:p>
            <a:r>
              <a:rPr lang="en-US" sz="2000" b="1" dirty="0">
                <a:solidFill>
                  <a:srgbClr val="FFFFFF"/>
                </a:solidFill>
              </a:rPr>
              <a:t>Drones are being used for food delivery (a special license is needed)</a:t>
            </a:r>
          </a:p>
          <a:p>
            <a:endParaRPr lang="en-US" sz="2000" b="1" dirty="0">
              <a:solidFill>
                <a:srgbClr val="FFFFFF"/>
              </a:solidFill>
            </a:endParaRPr>
          </a:p>
          <a:p>
            <a:r>
              <a:rPr lang="en-US" sz="2000" b="1" dirty="0">
                <a:solidFill>
                  <a:srgbClr val="FFFFFF"/>
                </a:solidFill>
              </a:rPr>
              <a:t>There is a drone racing league (DRL)</a:t>
            </a:r>
          </a:p>
          <a:p>
            <a:endParaRPr lang="en-US" sz="2000" b="1" dirty="0">
              <a:solidFill>
                <a:srgbClr val="FFFFFF"/>
              </a:solidFill>
            </a:endParaRPr>
          </a:p>
          <a:p>
            <a:r>
              <a:rPr lang="en-US" sz="2000" b="1" dirty="0">
                <a:solidFill>
                  <a:srgbClr val="FFFFFF"/>
                </a:solidFill>
              </a:rPr>
              <a:t>It is illegal to fly your drone further than you can see it</a:t>
            </a:r>
          </a:p>
          <a:p>
            <a:endParaRPr lang="en-US" sz="2000" b="1" dirty="0">
              <a:solidFill>
                <a:srgbClr val="FFFFFF"/>
              </a:solidFill>
            </a:endParaRPr>
          </a:p>
          <a:p>
            <a:r>
              <a:rPr lang="en-US" sz="2000" b="1" dirty="0">
                <a:solidFill>
                  <a:srgbClr val="FFFFFF"/>
                </a:solidFill>
              </a:rPr>
              <a:t>In 2015  a drone crashed onto the White House lawn (it was an accident)</a:t>
            </a:r>
          </a:p>
          <a:p>
            <a:endParaRPr lang="en-US" sz="2000" b="1" dirty="0">
              <a:solidFill>
                <a:srgbClr val="FFFFFF"/>
              </a:solidFill>
            </a:endParaRPr>
          </a:p>
          <a:p>
            <a:r>
              <a:rPr lang="en-US" sz="2000" b="1" dirty="0">
                <a:solidFill>
                  <a:srgbClr val="FFFFFF"/>
                </a:solidFill>
              </a:rPr>
              <a:t>A hawk once caught a drone and destroyed it</a:t>
            </a:r>
          </a:p>
          <a:p>
            <a:endParaRPr lang="en-US" sz="2000" b="1" dirty="0">
              <a:solidFill>
                <a:srgbClr val="FFFFFF"/>
              </a:solidFill>
            </a:endParaRPr>
          </a:p>
          <a:p>
            <a:r>
              <a:rPr lang="en-US" sz="2000" b="1" dirty="0">
                <a:solidFill>
                  <a:srgbClr val="FFFFFF"/>
                </a:solidFill>
              </a:rPr>
              <a:t>A Syracuse company is experimenting with using drones for cleaning stadiums</a:t>
            </a:r>
          </a:p>
        </p:txBody>
      </p:sp>
      <p:pic>
        <p:nvPicPr>
          <p:cNvPr id="13" name="Picture 12" descr="A picture containing grass, outdoor, water, man&#10;&#10;Description automatically generated">
            <a:extLst>
              <a:ext uri="{FF2B5EF4-FFF2-40B4-BE49-F238E27FC236}">
                <a16:creationId xmlns:a16="http://schemas.microsoft.com/office/drawing/2014/main" id="{68E37D90-8623-40A6-9A5C-9F00271BC38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886955" y="880254"/>
            <a:ext cx="6858000" cy="51435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706895A-D85B-48A3-B4C5-A535C078149C}"/>
              </a:ext>
            </a:extLst>
          </p:cNvPr>
          <p:cNvSpPr txBox="1"/>
          <p:nvPr/>
        </p:nvSpPr>
        <p:spPr>
          <a:xfrm>
            <a:off x="10012908" y="260486"/>
            <a:ext cx="2229134" cy="923330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Miss Gloria’s son,</a:t>
            </a:r>
          </a:p>
          <a:p>
            <a:r>
              <a:rPr lang="en-US" dirty="0">
                <a:solidFill>
                  <a:schemeClr val="bg1"/>
                </a:solidFill>
              </a:rPr>
              <a:t>Tristan, flying his drone</a:t>
            </a:r>
          </a:p>
        </p:txBody>
      </p:sp>
      <p:pic>
        <p:nvPicPr>
          <p:cNvPr id="17" name="Graphic 16" descr="Line arrow Straight">
            <a:extLst>
              <a:ext uri="{FF2B5EF4-FFF2-40B4-BE49-F238E27FC236}">
                <a16:creationId xmlns:a16="http://schemas.microsoft.com/office/drawing/2014/main" id="{A95D608C-2433-48F6-B737-FB6A9E99D9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037570">
            <a:off x="10609754" y="1379942"/>
            <a:ext cx="861890" cy="67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52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9C6EDEF-A3BB-407B-9CDF-A7E5E5AE6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1AE95B9-B8B1-4D2E-827E-AE702FB67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B96C491-9D12-4A1F-87C1-4087035C52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FE5C4A-1546-4452-A19D-2A989D4BC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148CBA6-F6FA-4167-BD0D-40D35561B2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B00BF1A-DE31-418A-A8D6-94DD83A42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BB483E-34E3-4E42-B7B4-CB983F91ECBD}"/>
              </a:ext>
            </a:extLst>
          </p:cNvPr>
          <p:cNvSpPr txBox="1"/>
          <p:nvPr/>
        </p:nvSpPr>
        <p:spPr>
          <a:xfrm>
            <a:off x="7532710" y="628617"/>
            <a:ext cx="3971902" cy="30289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cap="all" dirty="0">
                <a:ln w="3175" cmpd="sng">
                  <a:noFill/>
                </a:ln>
                <a:solidFill>
                  <a:schemeClr val="bg1"/>
                </a:solidFill>
                <a:latin typeface="+mj-lt"/>
                <a:ea typeface="+mj-ea"/>
                <a:cs typeface="+mj-cs"/>
              </a:rPr>
              <a:t>I see lots of these bugs.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cap="all" dirty="0">
                <a:ln w="3175" cmpd="sng">
                  <a:noFill/>
                </a:ln>
                <a:solidFill>
                  <a:schemeClr val="bg1"/>
                </a:solidFill>
                <a:latin typeface="+mj-lt"/>
                <a:ea typeface="+mj-ea"/>
                <a:cs typeface="+mj-cs"/>
              </a:rPr>
              <a:t>Do you know what they are?</a:t>
            </a:r>
          </a:p>
        </p:txBody>
      </p:sp>
      <p:sp>
        <p:nvSpPr>
          <p:cNvPr id="28" name="Snip Diagonal Corner Rectangle 6">
            <a:extLst>
              <a:ext uri="{FF2B5EF4-FFF2-40B4-BE49-F238E27FC236}">
                <a16:creationId xmlns:a16="http://schemas.microsoft.com/office/drawing/2014/main" id="{5E44135C-8489-48D6-9DE0-01158CEC1D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EEC81A-C094-44B0-9ABB-A0449F0298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799072" y="786117"/>
            <a:ext cx="6245352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C2EBB1E3-798E-4681-9571-598110EB76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4A29AFA-763B-4A7F-8FF9-FFD9D024E3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011B936-A98D-477F-B7BC-3354833D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1CCE537-3FB5-4822-9301-DE08C0668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2C3CF57-635E-4A09-9AF1-7CD17A8098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E20542C-AE6A-4CFE-BA4B-5D59F9F745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1590AA1-0F35-466D-8E5A-5266E46D2223}"/>
              </a:ext>
            </a:extLst>
          </p:cNvPr>
          <p:cNvSpPr txBox="1"/>
          <p:nvPr/>
        </p:nvSpPr>
        <p:spPr>
          <a:xfrm>
            <a:off x="7639713" y="3876145"/>
            <a:ext cx="2415423" cy="1800493"/>
          </a:xfrm>
          <a:prstGeom prst="rect">
            <a:avLst/>
          </a:prstGeom>
          <a:solidFill>
            <a:schemeClr val="accent1">
              <a:lumMod val="25000"/>
              <a:lumOff val="75000"/>
            </a:schemeClr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lphaUcPeriod"/>
            </a:pPr>
            <a:r>
              <a:rPr lang="en-US" sz="2400" b="1" dirty="0">
                <a:solidFill>
                  <a:schemeClr val="bg1"/>
                </a:solidFill>
              </a:rPr>
              <a:t>Pill bugs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UcPeriod"/>
            </a:pPr>
            <a:r>
              <a:rPr lang="en-US" sz="2400" b="1" dirty="0">
                <a:solidFill>
                  <a:schemeClr val="bg1"/>
                </a:solidFill>
              </a:rPr>
              <a:t>Locusts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UcPeriod"/>
            </a:pPr>
            <a:r>
              <a:rPr lang="en-US" sz="2400" b="1" dirty="0">
                <a:solidFill>
                  <a:schemeClr val="bg1"/>
                </a:solidFill>
              </a:rPr>
              <a:t>Shell flies</a:t>
            </a:r>
          </a:p>
          <a:p>
            <a:pPr marL="342900" indent="-342900">
              <a:spcAft>
                <a:spcPts val="600"/>
              </a:spcAft>
              <a:buFont typeface="+mj-lt"/>
              <a:buAutoNum type="alphaUcPeriod"/>
            </a:pPr>
            <a:r>
              <a:rPr lang="en-US" sz="2400" b="1" dirty="0">
                <a:solidFill>
                  <a:schemeClr val="bg1"/>
                </a:solidFill>
              </a:rPr>
              <a:t>Stink bugs</a:t>
            </a:r>
          </a:p>
        </p:txBody>
      </p:sp>
    </p:spTree>
    <p:extLst>
      <p:ext uri="{BB962C8B-B14F-4D97-AF65-F5344CB8AC3E}">
        <p14:creationId xmlns:p14="http://schemas.microsoft.com/office/powerpoint/2010/main" val="3172709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3B2A6AE-D715-4A86-9A67-FBFD0AC3D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EE901BD-20FF-4ADB-93F6-FAC032FE8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56D6999-B267-4C26-8E57-8B531D6B7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AA57298-B465-4F96-A3E7-DC8D3EA5B0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794DD63-5A9D-487C-B3DB-D7CFF2FF27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973AA2F-123B-4CCA-A83E-97633A55D7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E716014-B18D-4CDC-B856-368E3C364B28}"/>
              </a:ext>
            </a:extLst>
          </p:cNvPr>
          <p:cNvSpPr txBox="1"/>
          <p:nvPr/>
        </p:nvSpPr>
        <p:spPr>
          <a:xfrm>
            <a:off x="684212" y="4487332"/>
            <a:ext cx="8534400" cy="15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endParaRPr lang="en-US" sz="3600" b="1" cap="all" dirty="0">
              <a:ln w="3175" cmpd="sng">
                <a:noFill/>
              </a:ln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B8470D-F2C0-4859-9CB7-75ED577853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10857" y="1732749"/>
            <a:ext cx="3152439" cy="3448851"/>
          </a:xfrm>
          <a:custGeom>
            <a:avLst/>
            <a:gdLst/>
            <a:ahLst/>
            <a:cxnLst/>
            <a:rect l="l" t="t" r="r" b="b"/>
            <a:pathLst>
              <a:path w="3152439" h="3448851">
                <a:moveTo>
                  <a:pt x="409034" y="0"/>
                </a:moveTo>
                <a:lnTo>
                  <a:pt x="3152439" y="0"/>
                </a:lnTo>
                <a:lnTo>
                  <a:pt x="3152439" y="3032147"/>
                </a:lnTo>
                <a:lnTo>
                  <a:pt x="2735735" y="3448851"/>
                </a:lnTo>
                <a:lnTo>
                  <a:pt x="0" y="3448851"/>
                </a:lnTo>
                <a:lnTo>
                  <a:pt x="0" y="409034"/>
                </a:lnTo>
                <a:close/>
              </a:path>
            </a:pathLst>
          </a:custGeom>
          <a:ln w="15875"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9EF9C6-8B55-4238-AE3C-3909D4776FBF}"/>
              </a:ext>
            </a:extLst>
          </p:cNvPr>
          <p:cNvSpPr txBox="1"/>
          <p:nvPr/>
        </p:nvSpPr>
        <p:spPr>
          <a:xfrm>
            <a:off x="3753812" y="1232421"/>
            <a:ext cx="6510698" cy="34488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000" b="1" dirty="0">
                <a:solidFill>
                  <a:schemeClr val="bg1"/>
                </a:solidFill>
              </a:rPr>
              <a:t>The stink of the stink bug comes from holes in their abdomen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000" b="1" dirty="0">
              <a:solidFill>
                <a:schemeClr val="bg1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000" b="1" dirty="0">
                <a:solidFill>
                  <a:schemeClr val="bg1"/>
                </a:solidFill>
              </a:rPr>
              <a:t>Stink bugs emit an odor when they are squashed or frightened and to attract other stink bugs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000" b="1" dirty="0">
              <a:solidFill>
                <a:schemeClr val="bg1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000" b="1" dirty="0">
                <a:solidFill>
                  <a:schemeClr val="bg1"/>
                </a:solidFill>
              </a:rPr>
              <a:t>Stink bugs like the smell of their stink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000" b="1" dirty="0">
              <a:solidFill>
                <a:schemeClr val="bg1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000" b="1" dirty="0">
                <a:solidFill>
                  <a:schemeClr val="bg1"/>
                </a:solidFill>
              </a:rPr>
              <a:t>There are 2 chemicals that combine to make stink bugs smell like rotting vegetables. they are actually used individually to flavor some foods.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000" b="1" dirty="0">
              <a:solidFill>
                <a:schemeClr val="bg1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000" b="1" dirty="0">
                <a:solidFill>
                  <a:schemeClr val="bg1"/>
                </a:solidFill>
              </a:rPr>
              <a:t>Stink bugs came to the United States in the 1990’s from Southeast Asia (accidentally)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62F50F-624B-431F-B7D2-28EE03729832}"/>
              </a:ext>
            </a:extLst>
          </p:cNvPr>
          <p:cNvSpPr/>
          <p:nvPr/>
        </p:nvSpPr>
        <p:spPr>
          <a:xfrm>
            <a:off x="410857" y="581627"/>
            <a:ext cx="32641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 b="1" cap="all" dirty="0">
                <a:ln w="3175" cmpd="sng">
                  <a:noFill/>
                </a:ln>
                <a:solidFill>
                  <a:schemeClr val="bg1"/>
                </a:solidFill>
                <a:latin typeface="+mj-lt"/>
                <a:ea typeface="+mj-ea"/>
                <a:cs typeface="+mj-cs"/>
              </a:rPr>
              <a:t>STINK BUGS!</a:t>
            </a:r>
          </a:p>
        </p:txBody>
      </p:sp>
    </p:spTree>
    <p:extLst>
      <p:ext uri="{BB962C8B-B14F-4D97-AF65-F5344CB8AC3E}">
        <p14:creationId xmlns:p14="http://schemas.microsoft.com/office/powerpoint/2010/main" val="2059838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106000"/>
                <a:satMod val="220000"/>
                <a:lumMod val="140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69000"/>
                <a:hueMod val="88000"/>
                <a:satMod val="16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53EF82-F889-44A8-8B2B-F9C605643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352425"/>
            <a:ext cx="4419600" cy="61531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16E56C-D686-4E02-AD21-4F9EB8571435}"/>
              </a:ext>
            </a:extLst>
          </p:cNvPr>
          <p:cNvSpPr txBox="1"/>
          <p:nvPr/>
        </p:nvSpPr>
        <p:spPr>
          <a:xfrm>
            <a:off x="5202924" y="1383826"/>
            <a:ext cx="6248400" cy="52322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What do you think is on this tree?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EA0DEA-696F-4523-A572-34C7D1653F7B}"/>
              </a:ext>
            </a:extLst>
          </p:cNvPr>
          <p:cNvSpPr txBox="1"/>
          <p:nvPr/>
        </p:nvSpPr>
        <p:spPr>
          <a:xfrm>
            <a:off x="6318913" y="2729551"/>
            <a:ext cx="3043451" cy="181588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UcPeriod"/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Marshmallows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Fungi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Moths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</a:rPr>
              <a:t>Albino bats</a:t>
            </a:r>
          </a:p>
        </p:txBody>
      </p:sp>
    </p:spTree>
    <p:extLst>
      <p:ext uri="{BB962C8B-B14F-4D97-AF65-F5344CB8AC3E}">
        <p14:creationId xmlns:p14="http://schemas.microsoft.com/office/powerpoint/2010/main" val="13848336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FD8B221A-33F0-430C-8DBA-931F692E8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20">
            <a:extLst>
              <a:ext uri="{FF2B5EF4-FFF2-40B4-BE49-F238E27FC236}">
                <a16:creationId xmlns:a16="http://schemas.microsoft.com/office/drawing/2014/main" id="{B0BA6F11-8E79-4D45-AF15-9D5D0127F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139" y="685800"/>
            <a:ext cx="2492252" cy="1859119"/>
          </a:xfrm>
          <a:custGeom>
            <a:avLst/>
            <a:gdLst>
              <a:gd name="connsiteX0" fmla="*/ 474471 w 2492252"/>
              <a:gd name="connsiteY0" fmla="*/ 0 h 1859119"/>
              <a:gd name="connsiteX1" fmla="*/ 2492252 w 2492252"/>
              <a:gd name="connsiteY1" fmla="*/ 0 h 1859119"/>
              <a:gd name="connsiteX2" fmla="*/ 2492252 w 2492252"/>
              <a:gd name="connsiteY2" fmla="*/ 1859119 h 1859119"/>
              <a:gd name="connsiteX3" fmla="*/ 0 w 2492252"/>
              <a:gd name="connsiteY3" fmla="*/ 1859119 h 1859119"/>
              <a:gd name="connsiteX4" fmla="*/ 0 w 2492252"/>
              <a:gd name="connsiteY4" fmla="*/ 474471 h 1859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2252" h="1859119">
                <a:moveTo>
                  <a:pt x="474471" y="0"/>
                </a:moveTo>
                <a:lnTo>
                  <a:pt x="2492252" y="0"/>
                </a:lnTo>
                <a:lnTo>
                  <a:pt x="2492252" y="1859119"/>
                </a:lnTo>
                <a:lnTo>
                  <a:pt x="0" y="1859119"/>
                </a:lnTo>
                <a:lnTo>
                  <a:pt x="0" y="4744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8F4C80-3BAB-45D2-94D2-F7CD0C0CE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895" y="852616"/>
            <a:ext cx="2038722" cy="1549429"/>
          </a:xfrm>
          <a:custGeom>
            <a:avLst/>
            <a:gdLst/>
            <a:ahLst/>
            <a:cxnLst/>
            <a:rect l="l" t="t" r="r" b="b"/>
            <a:pathLst>
              <a:path w="2164859" h="1549429">
                <a:moveTo>
                  <a:pt x="369673" y="0"/>
                </a:moveTo>
                <a:lnTo>
                  <a:pt x="2164859" y="0"/>
                </a:lnTo>
                <a:lnTo>
                  <a:pt x="2164859" y="1549429"/>
                </a:lnTo>
                <a:lnTo>
                  <a:pt x="0" y="1549429"/>
                </a:lnTo>
                <a:lnTo>
                  <a:pt x="0" y="380587"/>
                </a:lnTo>
                <a:lnTo>
                  <a:pt x="369673" y="2046"/>
                </a:lnTo>
                <a:close/>
              </a:path>
            </a:pathLst>
          </a:cu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585CDE96-D02A-4DBF-9DF9-32FA725D32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964" y="2722720"/>
            <a:ext cx="2495426" cy="301944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 descr="Bug under magnifying glass">
            <a:extLst>
              <a:ext uri="{FF2B5EF4-FFF2-40B4-BE49-F238E27FC236}">
                <a16:creationId xmlns:a16="http://schemas.microsoft.com/office/drawing/2014/main" id="{B21B682E-6213-4099-A76A-882F454FB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9113" y="3148877"/>
            <a:ext cx="2167128" cy="2167128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1AC4C148-F372-4668-953C-784D7C710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4529" y="685800"/>
            <a:ext cx="2151487" cy="322293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BD4423-3E35-42C8-B1E0-2800B45E93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0444" y="1337026"/>
            <a:ext cx="1819656" cy="19204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4F5F4B-96D2-44E9-B05E-A789FE772B53}"/>
              </a:ext>
            </a:extLst>
          </p:cNvPr>
          <p:cNvSpPr txBox="1"/>
          <p:nvPr/>
        </p:nvSpPr>
        <p:spPr>
          <a:xfrm>
            <a:off x="6218497" y="2722720"/>
            <a:ext cx="4819653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Some fungi are harmful to the trees they grow on, some are not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Fungi are their own kingdom, they are not plants, animals or bacteria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Mushrooms are fungi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000" b="1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There are over 100,000 kinds of fungi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9AFC18A-67B9-44D8-97B3-EC3720B692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2292" y="2963333"/>
            <a:ext cx="1896535" cy="2218267"/>
            <a:chOff x="10292292" y="2963333"/>
            <a:chExt cx="1896535" cy="2218267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28D9AAA-B537-4F6E-B1B5-323D08D50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EDEBA747-26E3-45B4-A3C9-4D81E41E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699485" y="3190344"/>
              <a:ext cx="1489342" cy="148934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ABCC19D-8FC0-4C32-BD7E-4F01B16345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92E3446-FFD5-4512-AAD6-117A0FD62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CC370A6-02D2-4E5B-895D-27B55AA7FA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9DAF37B-65D5-4D21-8A66-ACB652404F69}"/>
              </a:ext>
            </a:extLst>
          </p:cNvPr>
          <p:cNvSpPr txBox="1"/>
          <p:nvPr/>
        </p:nvSpPr>
        <p:spPr>
          <a:xfrm>
            <a:off x="6244216" y="464080"/>
            <a:ext cx="4819653" cy="1507067"/>
          </a:xfrm>
          <a:prstGeom prst="rect">
            <a:avLst/>
          </a:prstGeom>
          <a:solidFill>
            <a:schemeClr val="accent1">
              <a:lumMod val="90000"/>
              <a:lumOff val="1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b="1" cap="all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  It was tree fungi</a:t>
            </a:r>
          </a:p>
        </p:txBody>
      </p:sp>
    </p:spTree>
    <p:extLst>
      <p:ext uri="{BB962C8B-B14F-4D97-AF65-F5344CB8AC3E}">
        <p14:creationId xmlns:p14="http://schemas.microsoft.com/office/powerpoint/2010/main" val="4256884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E102BD0-54D0-4E79-AEB1-F636E1F03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7CD0C-C8FB-4F51-B714-2DFCBC63F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9165" y="2946400"/>
            <a:ext cx="4205003" cy="15070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b="1" dirty="0"/>
              <a:t>GET OUTSIDE AS MUCH AS YOU CAN, and have fun!</a:t>
            </a:r>
          </a:p>
        </p:txBody>
      </p:sp>
      <p:sp>
        <p:nvSpPr>
          <p:cNvPr id="27" name="Snip Diagonal Corner Rectangle 18">
            <a:extLst>
              <a:ext uri="{FF2B5EF4-FFF2-40B4-BE49-F238E27FC236}">
                <a16:creationId xmlns:a16="http://schemas.microsoft.com/office/drawing/2014/main" id="{4BDC1DDF-7ECB-4E65-96D4-F2F88C433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5136155" cy="5286838"/>
          </a:xfrm>
          <a:prstGeom prst="snip2DiagRect">
            <a:avLst>
              <a:gd name="adj1" fmla="val 11486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picture containing person, outdoor, man, holding&#10;&#10;Description automatically generated">
            <a:extLst>
              <a:ext uri="{FF2B5EF4-FFF2-40B4-BE49-F238E27FC236}">
                <a16:creationId xmlns:a16="http://schemas.microsoft.com/office/drawing/2014/main" id="{893F1CBA-3FE0-4E25-AA05-8C06BB3109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45526" y="1504837"/>
            <a:ext cx="4313101" cy="351860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99AA5-689F-4487-8BC0-B4AF1F996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3092" y="67734"/>
            <a:ext cx="4819653" cy="3615267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Enjoy the rest of your week and your long weekend </a:t>
            </a:r>
          </a:p>
          <a:p>
            <a:pPr marL="0" indent="0">
              <a:buNone/>
            </a:pPr>
            <a:endParaRPr lang="en-US" sz="1800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43790A7-7640-438F-9485-0B04AB0B9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2E78F57-A39D-4A54-A135-24D5F49617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17F79CA-7895-48EF-A4AB-B6CDBBCE04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48D3BE94-3659-4A13-8FA0-032DF59110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2AEC136-2E9E-4E61-AF29-54B7AF3AA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D4D09BA-2F27-4AA1-A9EF-80189043D5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5556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9C6EDEF-A3BB-407B-9CDF-A7E5E5AE6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1AE95B9-B8B1-4D2E-827E-AE702FB67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B96C491-9D12-4A1F-87C1-4087035C52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FE5C4A-1546-4452-A19D-2A989D4BC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148CBA6-F6FA-4167-BD0D-40D35561B2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3E2C07F7-2301-4376-893F-FBA02EDE3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80D965-C50D-4E5B-BC15-F770F9AD7347}"/>
              </a:ext>
            </a:extLst>
          </p:cNvPr>
          <p:cNvSpPr txBox="1"/>
          <p:nvPr/>
        </p:nvSpPr>
        <p:spPr>
          <a:xfrm>
            <a:off x="5116738" y="685799"/>
            <a:ext cx="6159273" cy="29718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cap="all" dirty="0">
                <a:ln w="3175" cmpd="sng">
                  <a:noFill/>
                </a:ln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This is Gordon. He wants to learn more about this plant. There seems to be a lot of it around.</a:t>
            </a:r>
          </a:p>
        </p:txBody>
      </p:sp>
      <p:pic>
        <p:nvPicPr>
          <p:cNvPr id="3" name="Picture 2" descr="A picture containing grass, outdoor, person, holding&#10;&#10;Description automatically generated">
            <a:extLst>
              <a:ext uri="{FF2B5EF4-FFF2-40B4-BE49-F238E27FC236}">
                <a16:creationId xmlns:a16="http://schemas.microsoft.com/office/drawing/2014/main" id="{5A5489D1-A7BD-4F45-9F4B-422565917C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109133" y="1109133"/>
            <a:ext cx="6858000" cy="4639733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8C388193-92F4-4A75-8B11-B66617EBA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5D1C9E5-2172-4689-B4D8-88FDDB465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1D2677B-66FB-4D3B-ABED-0ACC3FD2F3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721A835-F88D-4A76-A36E-03C3576B19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99E6B83-99CF-41BB-A5FF-BC92FDFF85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0CC75C7-EE42-478E-9215-FD2E83047A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9213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>
            <a:extLst>
              <a:ext uri="{FF2B5EF4-FFF2-40B4-BE49-F238E27FC236}">
                <a16:creationId xmlns:a16="http://schemas.microsoft.com/office/drawing/2014/main" id="{2103B461-323C-4912-BFFD-C37582662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5C6ACA56-9AD4-4EE6-8F38-8C18968A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6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BE655210-4EEB-44D9-B394-6FB4139BF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een plant in a garden&#10;&#10;Description automatically generated">
            <a:extLst>
              <a:ext uri="{FF2B5EF4-FFF2-40B4-BE49-F238E27FC236}">
                <a16:creationId xmlns:a16="http://schemas.microsoft.com/office/drawing/2014/main" id="{A3506263-0FC6-4B22-A5CF-742A3D6794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74305" y="649541"/>
            <a:ext cx="6864627" cy="5271052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C736007-EB5B-4FF5-9655-F2739CEDF9AA}"/>
              </a:ext>
            </a:extLst>
          </p:cNvPr>
          <p:cNvCxnSpPr/>
          <p:nvPr/>
        </p:nvCxnSpPr>
        <p:spPr>
          <a:xfrm>
            <a:off x="6305266" y="3166281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1968E6C-3366-4E84-A792-93BC874025AA}"/>
              </a:ext>
            </a:extLst>
          </p:cNvPr>
          <p:cNvSpPr txBox="1"/>
          <p:nvPr/>
        </p:nvSpPr>
        <p:spPr>
          <a:xfrm>
            <a:off x="6368318" y="1469147"/>
            <a:ext cx="4120459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What do you think it is?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AC8D6E-316B-43F0-9CC9-535E47821550}"/>
              </a:ext>
            </a:extLst>
          </p:cNvPr>
          <p:cNvSpPr txBox="1"/>
          <p:nvPr/>
        </p:nvSpPr>
        <p:spPr>
          <a:xfrm>
            <a:off x="8074250" y="2504544"/>
            <a:ext cx="284140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UcPeriod"/>
            </a:pPr>
            <a:r>
              <a:rPr lang="en-US" sz="2000" b="1">
                <a:solidFill>
                  <a:schemeClr val="accent6">
                    <a:lumMod val="50000"/>
                  </a:schemeClr>
                </a:solidFill>
              </a:rPr>
              <a:t>Wild carrot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2000" b="1">
                <a:solidFill>
                  <a:schemeClr val="accent6">
                    <a:lumMod val="50000"/>
                  </a:schemeClr>
                </a:solidFill>
              </a:rPr>
              <a:t>Skunk cabbage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2000" b="1">
                <a:solidFill>
                  <a:schemeClr val="accent6">
                    <a:lumMod val="50000"/>
                  </a:schemeClr>
                </a:solidFill>
              </a:rPr>
              <a:t>Garlic mustard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2000" b="1">
                <a:solidFill>
                  <a:schemeClr val="accent6">
                    <a:lumMod val="50000"/>
                  </a:schemeClr>
                </a:solidFill>
              </a:rPr>
              <a:t>Sassafras</a:t>
            </a:r>
          </a:p>
          <a:p>
            <a:pPr marL="342900" indent="-342900">
              <a:buFont typeface="+mj-lt"/>
              <a:buAutoNum type="alphaUcPeriod"/>
            </a:pP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620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 93">
            <a:extLst>
              <a:ext uri="{FF2B5EF4-FFF2-40B4-BE49-F238E27FC236}">
                <a16:creationId xmlns:a16="http://schemas.microsoft.com/office/drawing/2014/main" id="{D3B2A6AE-D715-4A86-9A67-FBFD0AC3D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EE901BD-20FF-4ADB-93F6-FAC032FE8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256D6999-B267-4C26-8E57-8B531D6B7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9AA57298-B465-4F96-A3E7-DC8D3EA5B0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C794DD63-5A9D-487C-B3DB-D7CFF2FF27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973AA2F-123B-4CCA-A83E-97633A55D7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055C4F2-6E04-4A8C-A9B8-FD772120D9FC}"/>
              </a:ext>
            </a:extLst>
          </p:cNvPr>
          <p:cNvSpPr txBox="1"/>
          <p:nvPr/>
        </p:nvSpPr>
        <p:spPr>
          <a:xfrm>
            <a:off x="411454" y="-2797986"/>
            <a:ext cx="8495674" cy="6801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b="1" cap="all" dirty="0">
                <a:ln w="3175" cmpd="sng">
                  <a:noFill/>
                </a:ln>
                <a:solidFill>
                  <a:srgbClr val="FFFF00"/>
                </a:solidFill>
                <a:latin typeface="+mj-lt"/>
                <a:ea typeface="+mj-ea"/>
                <a:cs typeface="+mj-cs"/>
              </a:rPr>
              <a:t>Garlic Mustard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075B14-0FEE-49EC-9B18-57049F84D9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938" y="1202439"/>
            <a:ext cx="3152439" cy="3448851"/>
          </a:xfrm>
          <a:custGeom>
            <a:avLst/>
            <a:gdLst/>
            <a:ahLst/>
            <a:cxnLst/>
            <a:rect l="l" t="t" r="r" b="b"/>
            <a:pathLst>
              <a:path w="3152439" h="3448851">
                <a:moveTo>
                  <a:pt x="409034" y="0"/>
                </a:moveTo>
                <a:lnTo>
                  <a:pt x="3152439" y="0"/>
                </a:lnTo>
                <a:lnTo>
                  <a:pt x="3152439" y="3032147"/>
                </a:lnTo>
                <a:lnTo>
                  <a:pt x="2735735" y="3448851"/>
                </a:lnTo>
                <a:lnTo>
                  <a:pt x="0" y="3448851"/>
                </a:lnTo>
                <a:lnTo>
                  <a:pt x="0" y="409034"/>
                </a:lnTo>
                <a:close/>
              </a:path>
            </a:pathLst>
          </a:custGeom>
          <a:solidFill>
            <a:schemeClr val="accent1">
              <a:lumMod val="75000"/>
              <a:lumOff val="25000"/>
            </a:schemeClr>
          </a:solidFill>
          <a:ln w="15875"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217523-F2B2-4891-A441-F00E92961A6A}"/>
              </a:ext>
            </a:extLst>
          </p:cNvPr>
          <p:cNvSpPr txBox="1"/>
          <p:nvPr/>
        </p:nvSpPr>
        <p:spPr>
          <a:xfrm>
            <a:off x="4232563" y="1274234"/>
            <a:ext cx="6898315" cy="38205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000" b="1" dirty="0">
                <a:solidFill>
                  <a:schemeClr val="bg1"/>
                </a:solidFill>
              </a:rPr>
              <a:t>Garlic mustard was first brought to this country by the Europeans for food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000" b="1" dirty="0">
              <a:solidFill>
                <a:schemeClr val="bg1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000" b="1" dirty="0">
                <a:solidFill>
                  <a:schemeClr val="bg1"/>
                </a:solidFill>
              </a:rPr>
              <a:t>It was used as a vegetable and has a lot of vitamins A &amp; C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000" b="1" dirty="0">
              <a:solidFill>
                <a:schemeClr val="bg1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000" b="1" dirty="0">
                <a:solidFill>
                  <a:schemeClr val="bg1"/>
                </a:solidFill>
              </a:rPr>
              <a:t>The roots release a compound that prevents grass and other plants from growing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000" b="1" dirty="0">
              <a:solidFill>
                <a:schemeClr val="bg1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000" b="1" dirty="0">
                <a:solidFill>
                  <a:schemeClr val="bg1"/>
                </a:solidFill>
              </a:rPr>
              <a:t>Garlic mustard is considered an invasive species, it threatens native plants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endParaRPr lang="en-US" sz="2000" b="1" dirty="0">
              <a:solidFill>
                <a:schemeClr val="bg1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</a:pPr>
            <a:r>
              <a:rPr lang="en-US" sz="2000" b="1" dirty="0">
                <a:solidFill>
                  <a:schemeClr val="bg1"/>
                </a:solidFill>
              </a:rPr>
              <a:t>Each plant can produce 5000 seeds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87726D-08A3-41C4-AF3D-511428D102E8}"/>
              </a:ext>
            </a:extLst>
          </p:cNvPr>
          <p:cNvSpPr txBox="1"/>
          <p:nvPr/>
        </p:nvSpPr>
        <p:spPr>
          <a:xfrm>
            <a:off x="7532710" y="620722"/>
            <a:ext cx="3518748" cy="11424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b="1" cap="all" dirty="0">
              <a:ln w="3175" cmpd="sng">
                <a:noFill/>
              </a:ln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AE72AC-A310-440D-B707-6C519C7B538D}"/>
              </a:ext>
            </a:extLst>
          </p:cNvPr>
          <p:cNvSpPr txBox="1"/>
          <p:nvPr/>
        </p:nvSpPr>
        <p:spPr>
          <a:xfrm>
            <a:off x="5976730" y="31903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EA56D5-4391-4B4F-A5C2-8ED35A9E4A75}"/>
              </a:ext>
            </a:extLst>
          </p:cNvPr>
          <p:cNvSpPr txBox="1"/>
          <p:nvPr/>
        </p:nvSpPr>
        <p:spPr>
          <a:xfrm>
            <a:off x="9206969" y="25045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270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114CB36F-DDDD-4EF6-AEB6-27C645380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436037F-FDBE-4BF7-ABB2-085CFD3A19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E1FFB9A-40D6-4121-91B0-9FF062FDA2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19DBE33-CAEB-4503-AE7F-670946E09C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236568E-D573-44CA-8B76-974E5E8E4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554B577-3EBD-4269-B289-7ACBF44B5A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1E102BD0-54D0-4E79-AEB1-F636E1F03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B216F4-ABF2-42BF-8502-23BD5B7AB771}"/>
              </a:ext>
            </a:extLst>
          </p:cNvPr>
          <p:cNvSpPr txBox="1"/>
          <p:nvPr/>
        </p:nvSpPr>
        <p:spPr>
          <a:xfrm>
            <a:off x="6421847" y="633413"/>
            <a:ext cx="4205003" cy="15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000" b="1" cap="all" dirty="0">
                <a:ln w="3175" cmpd="sng">
                  <a:noFill/>
                </a:ln>
                <a:solidFill>
                  <a:schemeClr val="bg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Gordon found this too. What do you think this is?</a:t>
            </a:r>
          </a:p>
        </p:txBody>
      </p:sp>
      <p:sp>
        <p:nvSpPr>
          <p:cNvPr id="41" name="Snip Diagonal Corner Rectangle 18">
            <a:extLst>
              <a:ext uri="{FF2B5EF4-FFF2-40B4-BE49-F238E27FC236}">
                <a16:creationId xmlns:a16="http://schemas.microsoft.com/office/drawing/2014/main" id="{4BDC1DDF-7ECB-4E65-96D4-F2F88C433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5136155" cy="5286838"/>
          </a:xfrm>
          <a:prstGeom prst="snip2DiagRect">
            <a:avLst>
              <a:gd name="adj1" fmla="val 11486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tree&#10;&#10;Description automatically generated">
            <a:extLst>
              <a:ext uri="{FF2B5EF4-FFF2-40B4-BE49-F238E27FC236}">
                <a16:creationId xmlns:a16="http://schemas.microsoft.com/office/drawing/2014/main" id="{14C34323-7BA2-4C9A-9BD6-4A9FD02874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45526" y="1311378"/>
            <a:ext cx="4313101" cy="39055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4B3005-D43A-4AB9-B967-46009DD862AC}"/>
              </a:ext>
            </a:extLst>
          </p:cNvPr>
          <p:cNvSpPr txBox="1"/>
          <p:nvPr/>
        </p:nvSpPr>
        <p:spPr>
          <a:xfrm>
            <a:off x="7006289" y="2068511"/>
            <a:ext cx="4819653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14350" indent="-5143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+mj-lt"/>
              <a:buAutoNum type="alphaUcPeriod"/>
            </a:pPr>
            <a:r>
              <a:rPr lang="en-US" sz="2800" b="1" dirty="0">
                <a:solidFill>
                  <a:schemeClr val="bg2">
                    <a:lumMod val="75000"/>
                  </a:schemeClr>
                </a:solidFill>
              </a:rPr>
              <a:t>Loch Ness monster</a:t>
            </a:r>
          </a:p>
          <a:p>
            <a:pPr marL="514350" indent="-5143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+mj-lt"/>
              <a:buAutoNum type="alphaUcPeriod"/>
            </a:pPr>
            <a:r>
              <a:rPr lang="en-US" sz="2800" b="1" dirty="0">
                <a:solidFill>
                  <a:schemeClr val="bg2">
                    <a:lumMod val="75000"/>
                  </a:schemeClr>
                </a:solidFill>
              </a:rPr>
              <a:t>Rattlesnake</a:t>
            </a:r>
          </a:p>
          <a:p>
            <a:pPr marL="514350" indent="-5143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+mj-lt"/>
              <a:buAutoNum type="alphaUcPeriod"/>
            </a:pPr>
            <a:r>
              <a:rPr lang="en-US" sz="2800" b="1" dirty="0">
                <a:solidFill>
                  <a:schemeClr val="bg2">
                    <a:lumMod val="75000"/>
                  </a:schemeClr>
                </a:solidFill>
              </a:rPr>
              <a:t>Earth worm</a:t>
            </a:r>
          </a:p>
          <a:p>
            <a:pPr marL="514350" indent="-5143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+mj-lt"/>
              <a:buAutoNum type="alphaUcPeriod"/>
            </a:pPr>
            <a:r>
              <a:rPr lang="en-US" sz="2800" b="1" dirty="0">
                <a:solidFill>
                  <a:schemeClr val="bg2">
                    <a:lumMod val="75000"/>
                  </a:schemeClr>
                </a:solidFill>
              </a:rPr>
              <a:t>Garter snake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43790A7-7640-438F-9485-0B04AB0B9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2E78F57-A39D-4A54-A135-24D5F49617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17F79CA-7895-48EF-A4AB-B6CDBBCE04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8D3BE94-3659-4A13-8FA0-032DF59110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2AEC136-2E9E-4E61-AF29-54B7AF3AAA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D4D09BA-2F27-4AA1-A9EF-80189043D5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16580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16">
            <a:extLst>
              <a:ext uri="{FF2B5EF4-FFF2-40B4-BE49-F238E27FC236}">
                <a16:creationId xmlns:a16="http://schemas.microsoft.com/office/drawing/2014/main" id="{F9C6EDEF-A3BB-407B-9CDF-A7E5E5AE6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18">
            <a:extLst>
              <a:ext uri="{FF2B5EF4-FFF2-40B4-BE49-F238E27FC236}">
                <a16:creationId xmlns:a16="http://schemas.microsoft.com/office/drawing/2014/main" id="{11AE95B9-B8B1-4D2E-827E-AE702FB672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20">
            <a:extLst>
              <a:ext uri="{FF2B5EF4-FFF2-40B4-BE49-F238E27FC236}">
                <a16:creationId xmlns:a16="http://schemas.microsoft.com/office/drawing/2014/main" id="{9B96C491-9D12-4A1F-87C1-4087035C52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22">
            <a:extLst>
              <a:ext uri="{FF2B5EF4-FFF2-40B4-BE49-F238E27FC236}">
                <a16:creationId xmlns:a16="http://schemas.microsoft.com/office/drawing/2014/main" id="{1FFE5C4A-1546-4452-A19D-2A989D4BC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24">
            <a:extLst>
              <a:ext uri="{FF2B5EF4-FFF2-40B4-BE49-F238E27FC236}">
                <a16:creationId xmlns:a16="http://schemas.microsoft.com/office/drawing/2014/main" id="{B148CBA6-F6FA-4167-BD0D-40D35561B2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43" name="Rectangle 26">
            <a:extLst>
              <a:ext uri="{FF2B5EF4-FFF2-40B4-BE49-F238E27FC236}">
                <a16:creationId xmlns:a16="http://schemas.microsoft.com/office/drawing/2014/main" id="{0B00BF1A-DE31-418A-A8D6-94DD83A42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DE5951-4BC2-4CA9-8B61-C8D35B8DD944}"/>
              </a:ext>
            </a:extLst>
          </p:cNvPr>
          <p:cNvSpPr txBox="1"/>
          <p:nvPr/>
        </p:nvSpPr>
        <p:spPr>
          <a:xfrm>
            <a:off x="7532710" y="628617"/>
            <a:ext cx="3971902" cy="30289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800" b="1" cap="all" dirty="0">
                <a:ln w="3175" cmpd="sng">
                  <a:noFill/>
                </a:ln>
                <a:solidFill>
                  <a:schemeClr val="bg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It was a garter snake</a:t>
            </a:r>
          </a:p>
        </p:txBody>
      </p:sp>
      <p:sp>
        <p:nvSpPr>
          <p:cNvPr id="44" name="Snip Diagonal Corner Rectangle 6">
            <a:extLst>
              <a:ext uri="{FF2B5EF4-FFF2-40B4-BE49-F238E27FC236}">
                <a16:creationId xmlns:a16="http://schemas.microsoft.com/office/drawing/2014/main" id="{5E44135C-8489-48D6-9DE0-01158CEC1D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DF8BCB-AE28-4E25-960A-F92E7804DB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072" y="786117"/>
            <a:ext cx="6245352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grpSp>
        <p:nvGrpSpPr>
          <p:cNvPr id="45" name="Group 30">
            <a:extLst>
              <a:ext uri="{FF2B5EF4-FFF2-40B4-BE49-F238E27FC236}">
                <a16:creationId xmlns:a16="http://schemas.microsoft.com/office/drawing/2014/main" id="{C2EBB1E3-798E-4681-9571-598110EB76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4A29AFA-763B-4A7F-8FF9-FFD9D024E3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011B936-A98D-477F-B7BC-3354833D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1CCE537-3FB5-4822-9301-DE08C0668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2C3CF57-635E-4A09-9AF1-7CD17A8098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E20542C-AE6A-4CFE-BA4B-5D59F9F745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24108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433033B-6608-4598-95EC-1F277B3F2A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23DBBEB-503F-4D37-A000-AB7C070166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B42D9A7-7F27-4A44-8870-50DF9DD50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48EBF5F-1F59-46F8-B8E0-61E34DAF17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5844DC4-B581-485A-AB37-66E262622A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B64A73BA-7CBD-4032-B82D-672461990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F1CC6F-47BA-46F0-B90D-17ACB5F01741}"/>
              </a:ext>
            </a:extLst>
          </p:cNvPr>
          <p:cNvSpPr txBox="1"/>
          <p:nvPr/>
        </p:nvSpPr>
        <p:spPr>
          <a:xfrm>
            <a:off x="665641" y="4473679"/>
            <a:ext cx="9552558" cy="12332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cap="all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Garter snakes are present throughout North America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b="1" cap="all" dirty="0">
              <a:ln w="3175" cmpd="sng">
                <a:noFill/>
              </a:ln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cap="all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They are different colors in different regions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54D47A0-E575-4CEF-9CD4-96AF82AE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7029E12-48D2-4CF1-8FE2-2232490F0C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1B0BC75-729C-41F4-A99D-97EC54C8A5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1C8F0A79-1CDE-49F6-B634-313DC97E39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6D64888-1C5A-4BD7-9FCD-2881024F6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C1F7FB0-B623-4537-8A9E-8B66F586A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Snip Diagonal Corner Rectangle 12">
            <a:extLst>
              <a:ext uri="{FF2B5EF4-FFF2-40B4-BE49-F238E27FC236}">
                <a16:creationId xmlns:a16="http://schemas.microsoft.com/office/drawing/2014/main" id="{192664B6-CD60-46F7-A623-912962FE8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415" y="690851"/>
            <a:ext cx="9601200" cy="3575304"/>
          </a:xfrm>
          <a:prstGeom prst="snip2DiagRect">
            <a:avLst>
              <a:gd name="adj1" fmla="val 13444"/>
              <a:gd name="adj2" fmla="val 0"/>
            </a:avLst>
          </a:prstGeom>
          <a:solidFill>
            <a:schemeClr val="tx1"/>
          </a:solidFill>
          <a:ln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snake&#10;&#10;Description automatically generated">
            <a:extLst>
              <a:ext uri="{FF2B5EF4-FFF2-40B4-BE49-F238E27FC236}">
                <a16:creationId xmlns:a16="http://schemas.microsoft.com/office/drawing/2014/main" id="{14FCA71E-163D-448F-855E-CD8E56A377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31" y="832868"/>
            <a:ext cx="2199626" cy="3280831"/>
          </a:xfrm>
          <a:custGeom>
            <a:avLst/>
            <a:gdLst/>
            <a:ahLst/>
            <a:cxnLst/>
            <a:rect l="l" t="t" r="r" b="b"/>
            <a:pathLst>
              <a:path w="2199626" h="3280831">
                <a:moveTo>
                  <a:pt x="407657" y="0"/>
                </a:moveTo>
                <a:lnTo>
                  <a:pt x="2199626" y="0"/>
                </a:lnTo>
                <a:lnTo>
                  <a:pt x="2199626" y="3280831"/>
                </a:lnTo>
                <a:lnTo>
                  <a:pt x="0" y="3280831"/>
                </a:lnTo>
                <a:lnTo>
                  <a:pt x="0" y="407657"/>
                </a:lnTo>
                <a:close/>
              </a:path>
            </a:pathLst>
          </a:custGeom>
        </p:spPr>
      </p:pic>
      <p:pic>
        <p:nvPicPr>
          <p:cNvPr id="9" name="Picture 8" descr="A close up of a snake&#10;&#10;Description automatically generated">
            <a:extLst>
              <a:ext uri="{FF2B5EF4-FFF2-40B4-BE49-F238E27FC236}">
                <a16:creationId xmlns:a16="http://schemas.microsoft.com/office/drawing/2014/main" id="{C1EDE3D9-1D6F-4383-A40A-BBC158133F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2667" y="854087"/>
            <a:ext cx="2195296" cy="3280831"/>
          </a:xfrm>
          <a:prstGeom prst="rect">
            <a:avLst/>
          </a:prstGeom>
        </p:spPr>
      </p:pic>
      <p:pic>
        <p:nvPicPr>
          <p:cNvPr id="8" name="Picture 7" descr="A close up of a snake&#10;&#10;Description automatically generated">
            <a:extLst>
              <a:ext uri="{FF2B5EF4-FFF2-40B4-BE49-F238E27FC236}">
                <a16:creationId xmlns:a16="http://schemas.microsoft.com/office/drawing/2014/main" id="{A391EB24-0385-42E2-9348-CF8506CCE5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5555173" y="854087"/>
            <a:ext cx="2195296" cy="3280831"/>
          </a:xfrm>
          <a:prstGeom prst="rect">
            <a:avLst/>
          </a:prstGeom>
        </p:spPr>
      </p:pic>
      <p:pic>
        <p:nvPicPr>
          <p:cNvPr id="3" name="Picture 2" descr="A close up of a reptile&#10;&#10;Description automatically generated">
            <a:extLst>
              <a:ext uri="{FF2B5EF4-FFF2-40B4-BE49-F238E27FC236}">
                <a16:creationId xmlns:a16="http://schemas.microsoft.com/office/drawing/2014/main" id="{D1735771-9346-4D79-837D-E6144CC205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7907678" y="854087"/>
            <a:ext cx="2217561" cy="3280831"/>
          </a:xfrm>
          <a:custGeom>
            <a:avLst/>
            <a:gdLst/>
            <a:ahLst/>
            <a:cxnLst/>
            <a:rect l="l" t="t" r="r" b="b"/>
            <a:pathLst>
              <a:path w="2217561" h="3280831">
                <a:moveTo>
                  <a:pt x="0" y="0"/>
                </a:moveTo>
                <a:lnTo>
                  <a:pt x="2217561" y="0"/>
                </a:lnTo>
                <a:lnTo>
                  <a:pt x="2217561" y="2876895"/>
                </a:lnTo>
                <a:lnTo>
                  <a:pt x="1813625" y="3280831"/>
                </a:lnTo>
                <a:lnTo>
                  <a:pt x="0" y="328083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37831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FAC267-E03D-44D7-8A75-5556FF7CE654}"/>
              </a:ext>
            </a:extLst>
          </p:cNvPr>
          <p:cNvSpPr txBox="1"/>
          <p:nvPr/>
        </p:nvSpPr>
        <p:spPr>
          <a:xfrm>
            <a:off x="85299" y="181957"/>
            <a:ext cx="7318612" cy="58785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Garter snakes are relatively harmless and some people keep them as pets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The male garter snake can make itself smell like a female and does that to lure males away so it can mate with the female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Females don’t lay eggs but birth as many as 80 little snakes at once, though usually way less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The baby snakes are immediately independent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Garter snakes are very fast and can swim, which makes them good hunters. They eat tadpoles, frogs, small fish, rodents, earthworms and even birds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363105-C11D-4932-B3EC-534DFF71C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1529" y="385121"/>
            <a:ext cx="4347055" cy="608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70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94D49AA-9F37-44B9-96E0-04EDD3198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11">
            <a:extLst>
              <a:ext uri="{FF2B5EF4-FFF2-40B4-BE49-F238E27FC236}">
                <a16:creationId xmlns:a16="http://schemas.microsoft.com/office/drawing/2014/main" id="{3C040A25-E89D-4C07-8F3A-4488FDC80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13">
            <a:extLst>
              <a:ext uri="{FF2B5EF4-FFF2-40B4-BE49-F238E27FC236}">
                <a16:creationId xmlns:a16="http://schemas.microsoft.com/office/drawing/2014/main" id="{CAFBD161-57CB-4CF9-B3BD-FE3C2B699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15">
            <a:extLst>
              <a:ext uri="{FF2B5EF4-FFF2-40B4-BE49-F238E27FC236}">
                <a16:creationId xmlns:a16="http://schemas.microsoft.com/office/drawing/2014/main" id="{B76076F8-5E8C-402A-A299-C0F6ED7E57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17">
            <a:extLst>
              <a:ext uri="{FF2B5EF4-FFF2-40B4-BE49-F238E27FC236}">
                <a16:creationId xmlns:a16="http://schemas.microsoft.com/office/drawing/2014/main" id="{F5EB3E53-5C09-47B5-AFA2-9195087E0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42" name="Rectangle 19">
            <a:extLst>
              <a:ext uri="{FF2B5EF4-FFF2-40B4-BE49-F238E27FC236}">
                <a16:creationId xmlns:a16="http://schemas.microsoft.com/office/drawing/2014/main" id="{64EEE1C5-0D08-439D-B798-47E652F2C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41996E-5546-4021-BCEE-0C86809D9584}"/>
              </a:ext>
            </a:extLst>
          </p:cNvPr>
          <p:cNvSpPr txBox="1"/>
          <p:nvPr/>
        </p:nvSpPr>
        <p:spPr>
          <a:xfrm>
            <a:off x="5040409" y="43375"/>
            <a:ext cx="6368858" cy="30289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cap="all" dirty="0">
                <a:ln w="3175" cmpd="sng">
                  <a:noFill/>
                </a:ln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I was getting fresh water for the animals and guess what I found in the bucket</a:t>
            </a:r>
          </a:p>
        </p:txBody>
      </p:sp>
      <p:pic>
        <p:nvPicPr>
          <p:cNvPr id="4" name="Picture 3" descr="A picture containing dog, sitting, black, cat&#10;&#10;Description automatically generated">
            <a:extLst>
              <a:ext uri="{FF2B5EF4-FFF2-40B4-BE49-F238E27FC236}">
                <a16:creationId xmlns:a16="http://schemas.microsoft.com/office/drawing/2014/main" id="{81D35EE0-B87D-494A-A133-2B9FB5235C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 rot="5400000">
            <a:off x="34544" y="1288127"/>
            <a:ext cx="5276088" cy="3957066"/>
          </a:xfrm>
          <a:prstGeom prst="rect">
            <a:avLst/>
          </a:prstGeom>
          <a:ln w="76200">
            <a:solidFill>
              <a:schemeClr val="accent5">
                <a:lumMod val="50000"/>
                <a:alpha val="40000"/>
              </a:scheme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pSp>
        <p:nvGrpSpPr>
          <p:cNvPr id="43" name="Group 21">
            <a:extLst>
              <a:ext uri="{FF2B5EF4-FFF2-40B4-BE49-F238E27FC236}">
                <a16:creationId xmlns:a16="http://schemas.microsoft.com/office/drawing/2014/main" id="{330D7607-1E65-499C-ABC0-D2D04266A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8700972-556B-4B5A-9D45-3AA3E6F4B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4F9F634-F745-4EA7-853A-343676BBC3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BA30481-94EF-4007-A679-B24A044DEB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64DFBBC-7959-46B3-8A04-5C3E24327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D03C684-F029-48A0-A74B-DD09E0B703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DB4BCE7-B2FA-403A-A6E5-2887E39AC95B}"/>
              </a:ext>
            </a:extLst>
          </p:cNvPr>
          <p:cNvSpPr txBox="1"/>
          <p:nvPr/>
        </p:nvSpPr>
        <p:spPr>
          <a:xfrm>
            <a:off x="5743340" y="3430863"/>
            <a:ext cx="3741677" cy="2062103"/>
          </a:xfrm>
          <a:prstGeom prst="rect">
            <a:avLst/>
          </a:prstGeom>
          <a:solidFill>
            <a:schemeClr val="bg2">
              <a:lumMod val="75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UcPeriod"/>
            </a:pPr>
            <a:r>
              <a:rPr lang="en-US" sz="3200" dirty="0"/>
              <a:t> A fish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3200" dirty="0"/>
              <a:t>  A tadpole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3200" dirty="0"/>
              <a:t> A salamander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3200" dirty="0"/>
              <a:t> A boot</a:t>
            </a:r>
          </a:p>
        </p:txBody>
      </p:sp>
    </p:spTree>
    <p:extLst>
      <p:ext uri="{BB962C8B-B14F-4D97-AF65-F5344CB8AC3E}">
        <p14:creationId xmlns:p14="http://schemas.microsoft.com/office/powerpoint/2010/main" val="2643705719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601</Words>
  <Application>Microsoft Macintosh PowerPoint</Application>
  <PresentationFormat>Widescreen</PresentationFormat>
  <Paragraphs>101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Century Gothic</vt:lpstr>
      <vt:lpstr>Wingdings 3</vt:lpstr>
      <vt:lpstr>Slice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GET OUTSIDE AS MUCH AS YOU CAN, and have fun!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Gloria Wiley</dc:creator>
  <cp:lastModifiedBy>Anderson, Carley</cp:lastModifiedBy>
  <cp:revision>5</cp:revision>
  <dcterms:created xsi:type="dcterms:W3CDTF">2020-05-18T22:23:17Z</dcterms:created>
  <dcterms:modified xsi:type="dcterms:W3CDTF">2021-02-20T16:49:46Z</dcterms:modified>
</cp:coreProperties>
</file>